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4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65" r:id="rId16"/>
    <p:sldId id="262" r:id="rId17"/>
    <p:sldId id="263" r:id="rId18"/>
    <p:sldId id="276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91" r:id="rId30"/>
    <p:sldId id="292" r:id="rId31"/>
    <p:sldId id="293" r:id="rId32"/>
    <p:sldId id="296" r:id="rId33"/>
    <p:sldId id="277" r:id="rId34"/>
    <p:sldId id="297" r:id="rId35"/>
    <p:sldId id="29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9A05E-7C62-4227-A369-6BE815FFD9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effectLst/>
              </a:rPr>
              <a:t>Time-lapse Mining from Internet Photos</a:t>
            </a:r>
            <a:r>
              <a:rPr lang="en-US" altLang="zh-CN" dirty="0"/>
              <a:t> 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sz="2000" dirty="0">
                <a:effectLst/>
              </a:rPr>
              <a:t>Ricardo Martin-</a:t>
            </a:r>
            <a:r>
              <a:rPr lang="en-US" altLang="zh-CN" sz="2000" dirty="0" err="1">
                <a:effectLst/>
              </a:rPr>
              <a:t>Brualla</a:t>
            </a:r>
            <a:r>
              <a:rPr lang="en-US" altLang="zh-CN" sz="2000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78D3ED-E7C5-4B32-BD18-4ED52B4A3B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DELIVERED BY YANG HAORAN</a:t>
            </a:r>
          </a:p>
        </p:txBody>
      </p:sp>
    </p:spTree>
    <p:extLst>
      <p:ext uri="{BB962C8B-B14F-4D97-AF65-F5344CB8AC3E}">
        <p14:creationId xmlns:p14="http://schemas.microsoft.com/office/powerpoint/2010/main" val="981213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ACC5FE3-C900-403D-B00E-8198526A1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803395" cy="650033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SFM(STRUCTURE FORM MOTHION)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5C91F4-F19B-41BF-940D-EE17174C4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4" y="1839402"/>
            <a:ext cx="10205155" cy="353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85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ACC5FE3-C900-403D-B00E-8198526A1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803395" cy="650033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SFM(STRUCTURE FORM MOTHION)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49E47A-FFDF-444B-B216-D6F5A9D5E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47" y="1472030"/>
            <a:ext cx="9893097" cy="487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83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ACC5FE3-C900-403D-B00E-8198526A1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803395" cy="650033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SFM(STRUCTURE FORM MOTHION)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7B7510-AA9E-4D85-9710-D2F446B0A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99" y="1338655"/>
            <a:ext cx="10320409" cy="453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95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ACC5FE3-C900-403D-B00E-8198526A1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803395" cy="650033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SFM(STRUCTURE FORM MOTHION)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EDB9A5-9443-458F-A2C6-4A2B3906A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3" r="3226" b="-1"/>
          <a:stretch/>
        </p:blipFill>
        <p:spPr>
          <a:xfrm>
            <a:off x="338667" y="1794933"/>
            <a:ext cx="10430933" cy="416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45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ACC5FE3-C900-403D-B00E-8198526A1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803395" cy="650033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SFM(STRUCTURE FORM MOTHION)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BB6428-524B-46E8-9D83-4A2397358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9" y="1431327"/>
            <a:ext cx="8696020" cy="49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32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ACC5FE3-C900-403D-B00E-8198526A1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803395" cy="650033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SFM(STRUCTURE FORM MOTHION)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4BBDA87-0C77-4A84-9A2A-922169015503}"/>
              </a:ext>
            </a:extLst>
          </p:cNvPr>
          <p:cNvSpPr txBox="1"/>
          <p:nvPr/>
        </p:nvSpPr>
        <p:spPr>
          <a:xfrm>
            <a:off x="1231641" y="1735494"/>
            <a:ext cx="8509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Input:       </a:t>
            </a:r>
            <a:r>
              <a:rPr lang="en-US" altLang="zh-CN" dirty="0"/>
              <a:t>A series of images, shooting the same scene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FFFF00"/>
                </a:solidFill>
              </a:rPr>
              <a:t>Output:	  </a:t>
            </a:r>
            <a:r>
              <a:rPr lang="en-US" altLang="zh-CN" dirty="0"/>
              <a:t>Camera parameters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C9EF43F-8957-4865-A0D4-4FB566FFC64F}"/>
              </a:ext>
            </a:extLst>
          </p:cNvPr>
          <p:cNvSpPr txBox="1"/>
          <p:nvPr/>
        </p:nvSpPr>
        <p:spPr>
          <a:xfrm>
            <a:off x="1141413" y="2950019"/>
            <a:ext cx="90849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Procedure:</a:t>
            </a:r>
          </a:p>
          <a:p>
            <a:r>
              <a:rPr lang="en-US" altLang="zh-CN" dirty="0">
                <a:solidFill>
                  <a:srgbClr val="FFFF00"/>
                </a:solidFill>
              </a:rPr>
              <a:t>	</a:t>
            </a:r>
          </a:p>
          <a:p>
            <a:r>
              <a:rPr lang="en-US" altLang="zh-CN" dirty="0">
                <a:solidFill>
                  <a:srgbClr val="FFFF00"/>
                </a:solidFill>
              </a:rPr>
              <a:t>	1. </a:t>
            </a:r>
            <a:r>
              <a:rPr lang="en-US" altLang="zh-CN" dirty="0"/>
              <a:t>Obtain camera intrinsic matrix</a:t>
            </a:r>
          </a:p>
          <a:p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FF00"/>
                </a:solidFill>
              </a:rPr>
              <a:t>2.</a:t>
            </a:r>
            <a:r>
              <a:rPr lang="en-US" altLang="zh-CN" dirty="0"/>
              <a:t> Feature points matching(SIFT)</a:t>
            </a:r>
          </a:p>
          <a:p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FF00"/>
                </a:solidFill>
              </a:rPr>
              <a:t>3.</a:t>
            </a:r>
            <a:r>
              <a:rPr lang="en-US" altLang="zh-CN" dirty="0"/>
              <a:t> Calculate fundamental matrix</a:t>
            </a:r>
          </a:p>
          <a:p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FF00"/>
                </a:solidFill>
              </a:rPr>
              <a:t>4.</a:t>
            </a:r>
            <a:r>
              <a:rPr lang="en-US" altLang="zh-CN" dirty="0"/>
              <a:t> Calculate camera extrinsic matrix</a:t>
            </a:r>
          </a:p>
          <a:p>
            <a:r>
              <a:rPr lang="en-US" altLang="zh-CN" dirty="0"/>
              <a:t>	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0830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3C0D7-93D6-4FB9-A608-04E0FE79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1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EXPLANATION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465ADA-639D-463A-BEBB-E28D0D9996F0}"/>
              </a:ext>
            </a:extLst>
          </p:cNvPr>
          <p:cNvSpPr txBox="1"/>
          <p:nvPr/>
        </p:nvSpPr>
        <p:spPr>
          <a:xfrm>
            <a:off x="457199" y="1222310"/>
            <a:ext cx="10356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Procedure 3.  	</a:t>
            </a:r>
            <a:r>
              <a:rPr lang="en-US" altLang="zh-CN" dirty="0"/>
              <a:t>find popular viewpoints, called </a:t>
            </a:r>
            <a:r>
              <a:rPr lang="en-US" altLang="zh-CN" b="1" dirty="0"/>
              <a:t>Reference Image</a:t>
            </a:r>
            <a:r>
              <a:rPr lang="en-US" altLang="zh-CN" i="1" dirty="0"/>
              <a:t>.</a:t>
            </a: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56E6FC-9BCB-4D52-AF88-468642EA2960}"/>
              </a:ext>
            </a:extLst>
          </p:cNvPr>
          <p:cNvSpPr txBox="1"/>
          <p:nvPr/>
        </p:nvSpPr>
        <p:spPr>
          <a:xfrm>
            <a:off x="1222308" y="2453950"/>
            <a:ext cx="99744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Analyzing </a:t>
            </a:r>
            <a:r>
              <a:rPr lang="en-US" altLang="zh-CN" dirty="0">
                <a:solidFill>
                  <a:srgbClr val="FFFF00"/>
                </a:solidFill>
              </a:rPr>
              <a:t>SIFT feature co-occurrences </a:t>
            </a:r>
            <a:r>
              <a:rPr lang="en-US" altLang="zh-CN" dirty="0"/>
              <a:t>to partition the set of images</a:t>
            </a:r>
          </a:p>
          <a:p>
            <a:endParaRPr lang="en-US" altLang="zh-CN" dirty="0"/>
          </a:p>
          <a:p>
            <a:r>
              <a:rPr lang="en-US" altLang="zh-CN" dirty="0"/>
              <a:t>into groups of photos with </a:t>
            </a:r>
            <a:r>
              <a:rPr lang="en-US" altLang="zh-CN" dirty="0">
                <a:solidFill>
                  <a:srgbClr val="FFFF00"/>
                </a:solidFill>
              </a:rPr>
              <a:t>similar content and viewpoint.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FFFF00"/>
                </a:solidFill>
              </a:rPr>
              <a:t>Representative images </a:t>
            </a:r>
            <a:r>
              <a:rPr lang="en-US" altLang="zh-CN" dirty="0"/>
              <a:t>are then chosen for each group, by finding</a:t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images that share the most features within the group.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6612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3C0D7-93D6-4FB9-A608-04E0FE79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1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EXPLANATION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465ADA-639D-463A-BEBB-E28D0D9996F0}"/>
              </a:ext>
            </a:extLst>
          </p:cNvPr>
          <p:cNvSpPr txBox="1"/>
          <p:nvPr/>
        </p:nvSpPr>
        <p:spPr>
          <a:xfrm>
            <a:off x="251927" y="1222310"/>
            <a:ext cx="1143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Procedure 4.  </a:t>
            </a:r>
            <a:r>
              <a:rPr lang="en-US" altLang="zh-CN" dirty="0"/>
              <a:t>for each reference image, find “nearby” images with similar viewpoints and directions</a:t>
            </a:r>
          </a:p>
          <a:p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6323768-EB81-4BEC-A54F-90CD77EDDCD4}"/>
                  </a:ext>
                </a:extLst>
              </p:cNvPr>
              <p:cNvSpPr txBox="1"/>
              <p:nvPr/>
            </p:nvSpPr>
            <p:spPr>
              <a:xfrm>
                <a:off x="251927" y="2024743"/>
                <a:ext cx="1119673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For each 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reference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zh-CN" dirty="0"/>
                  <a:t>, we find “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nearby” images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 with similar viewpoints and directions, satisfying the following criteria: </a:t>
                </a:r>
              </a:p>
              <a:p>
                <a:r>
                  <a:rPr lang="en-US" altLang="zh-CN" dirty="0"/>
                  <a:t>	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	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a. 	</a:t>
                </a:r>
                <a:r>
                  <a:rPr lang="en-US" altLang="zh-CN" dirty="0"/>
                  <a:t>the optical axis is within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/>
                  <a:t>  degrees of the reference viewpoint direction </a:t>
                </a:r>
                <a:br>
                  <a:rPr lang="en-US" altLang="zh-CN" dirty="0"/>
                </a:br>
                <a:endParaRPr lang="en-US" altLang="zh-CN" dirty="0">
                  <a:solidFill>
                    <a:srgbClr val="FFFF00"/>
                  </a:solidFill>
                </a:endParaRPr>
              </a:p>
              <a:p>
                <a:endParaRPr lang="en-US" altLang="zh-CN" dirty="0">
                  <a:solidFill>
                    <a:srgbClr val="FFFF00"/>
                  </a:solidFill>
                </a:endParaRPr>
              </a:p>
              <a:p>
                <a:endParaRPr lang="en-US" altLang="zh-CN" dirty="0">
                  <a:solidFill>
                    <a:srgbClr val="FFFF00"/>
                  </a:solidFill>
                </a:endParaRPr>
              </a:p>
              <a:p>
                <a:r>
                  <a:rPr lang="en-US" altLang="zh-CN" dirty="0">
                    <a:solidFill>
                      <a:srgbClr val="FFFF00"/>
                    </a:solidFill>
                  </a:rPr>
                  <a:t>	b.	</a:t>
                </a:r>
                <a:r>
                  <a:rPr lang="en-US" altLang="zh-CN" dirty="0"/>
                  <a:t>the 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camera center </a:t>
                </a:r>
                <a:r>
                  <a:rPr lang="en-US" altLang="zh-CN" dirty="0"/>
                  <a:t>is located within a radius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dirty="0">
                    <a:solidFill>
                      <a:srgbClr val="FFFF00"/>
                    </a:solidFill>
                  </a:rPr>
                  <a:t> *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>
                    <a:solidFill>
                      <a:srgbClr val="FFFF00"/>
                    </a:solidFill>
                  </a:rPr>
                  <a:t> </a:t>
                </a:r>
                <a:r>
                  <a:rPr lang="en-US" altLang="zh-CN" dirty="0"/>
                  <a:t>of the reference image camera  	center, where </a:t>
                </a:r>
                <a:r>
                  <a:rPr lang="en-US" altLang="zh-CN" i="1" dirty="0">
                    <a:solidFill>
                      <a:srgbClr val="FFFF00"/>
                    </a:solidFill>
                  </a:rPr>
                  <a:t>d </a:t>
                </a:r>
                <a:r>
                  <a:rPr lang="en-US" altLang="zh-CN" dirty="0"/>
                  <a:t>is the 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average distance </a:t>
                </a:r>
                <a:r>
                  <a:rPr lang="en-US" altLang="zh-CN" dirty="0"/>
                  <a:t>from the reference camera center to 3D locations of 	image features visible in the reference image, </a:t>
                </a:r>
                <a:br>
                  <a:rPr lang="en-US" altLang="zh-CN" dirty="0"/>
                </a:br>
                <a:br>
                  <a:rPr lang="en-US" altLang="zh-CN" dirty="0"/>
                </a:br>
                <a:endParaRPr lang="zh-CN" altLang="en-US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6323768-EB81-4BEC-A54F-90CD77EDD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27" y="2024743"/>
                <a:ext cx="11196734" cy="3693319"/>
              </a:xfrm>
              <a:prstGeom prst="rect">
                <a:avLst/>
              </a:prstGeom>
              <a:blipFill>
                <a:blip r:embed="rId2"/>
                <a:stretch>
                  <a:fillRect l="-435" t="-825" r="-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611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3C0D7-93D6-4FB9-A608-04E0FE79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1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EXPLANATION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465ADA-639D-463A-BEBB-E28D0D9996F0}"/>
              </a:ext>
            </a:extLst>
          </p:cNvPr>
          <p:cNvSpPr txBox="1"/>
          <p:nvPr/>
        </p:nvSpPr>
        <p:spPr>
          <a:xfrm>
            <a:off x="457199" y="1222310"/>
            <a:ext cx="1088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Procedure 5.	</a:t>
            </a:r>
            <a:r>
              <a:rPr lang="en-US" altLang="zh-CN" dirty="0"/>
              <a:t>correct the photos for different viewpoints with respect to the reference image 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C271ED0-1D64-48B5-8794-E5880CD7728C}"/>
              </a:ext>
            </a:extLst>
          </p:cNvPr>
          <p:cNvSpPr txBox="1"/>
          <p:nvPr/>
        </p:nvSpPr>
        <p:spPr>
          <a:xfrm>
            <a:off x="681134" y="2062065"/>
            <a:ext cx="8976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Method 1.</a:t>
            </a:r>
            <a:r>
              <a:rPr lang="en-US" altLang="zh-CN" dirty="0"/>
              <a:t>  RANSAC </a:t>
            </a:r>
          </a:p>
          <a:p>
            <a:r>
              <a:rPr lang="en-US" altLang="zh-CN" dirty="0"/>
              <a:t>		</a:t>
            </a:r>
          </a:p>
          <a:p>
            <a:r>
              <a:rPr lang="en-US" altLang="zh-CN" dirty="0"/>
              <a:t>		This baseline method works well for scenes </a:t>
            </a:r>
            <a:r>
              <a:rPr lang="en-US" altLang="zh-CN" dirty="0">
                <a:solidFill>
                  <a:srgbClr val="FFFF00"/>
                </a:solidFill>
              </a:rPr>
              <a:t>without parallax</a:t>
            </a:r>
            <a:r>
              <a:rPr lang="en-US" altLang="zh-CN" dirty="0"/>
              <a:t>, but 		      	as expected, is not able to stabilize scenes with </a:t>
            </a:r>
            <a:r>
              <a:rPr lang="en-US" altLang="zh-CN" dirty="0">
                <a:solidFill>
                  <a:srgbClr val="FFFF00"/>
                </a:solidFill>
              </a:rPr>
              <a:t>larger depth variations.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92C628-C4F2-4E85-8491-045E90F7583C}"/>
              </a:ext>
            </a:extLst>
          </p:cNvPr>
          <p:cNvSpPr txBox="1"/>
          <p:nvPr/>
        </p:nvSpPr>
        <p:spPr>
          <a:xfrm>
            <a:off x="765110" y="3946849"/>
            <a:ext cx="9778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Method 2. </a:t>
            </a:r>
            <a:r>
              <a:rPr lang="en-US" altLang="zh-CN" dirty="0"/>
              <a:t>temporal version of the classical plane sweep multi-view stereo algorithm </a:t>
            </a:r>
            <a:br>
              <a:rPr lang="en-US" altLang="zh-CN" dirty="0"/>
            </a:b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6FAA99-B2D9-4BAC-93E8-4A9CE3819753}"/>
              </a:ext>
            </a:extLst>
          </p:cNvPr>
          <p:cNvSpPr txBox="1"/>
          <p:nvPr/>
        </p:nvSpPr>
        <p:spPr>
          <a:xfrm>
            <a:off x="1763485" y="4602511"/>
            <a:ext cx="778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Minimize a matching cost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7018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B70D3-98B4-44A7-9790-F34C0B77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PRINCIPLE OF Method 2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D9A8F6-7BC5-4365-B901-2C0B0A674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57" y="1515823"/>
            <a:ext cx="10993470" cy="40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03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198B69-08DD-467A-BC38-615DAC88E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1"/>
            <a:ext cx="9663436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MOTIVATION and aim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4D9866-058A-436B-BFED-06F515A8CE88}"/>
              </a:ext>
            </a:extLst>
          </p:cNvPr>
          <p:cNvSpPr txBox="1"/>
          <p:nvPr/>
        </p:nvSpPr>
        <p:spPr>
          <a:xfrm>
            <a:off x="1166327" y="1613118"/>
            <a:ext cx="755471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Time-lapse photography need a lot of time to collect photos. 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2000" dirty="0"/>
              <a:t>However, The internet has innumerable photos, so we can use the photos taken by different people to from a short video. </a:t>
            </a:r>
            <a:endParaRPr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D265A18-3445-4E36-B0CC-FE047A70926F}"/>
              </a:ext>
            </a:extLst>
          </p:cNvPr>
          <p:cNvSpPr txBox="1"/>
          <p:nvPr/>
        </p:nvSpPr>
        <p:spPr>
          <a:xfrm>
            <a:off x="1212980" y="3713584"/>
            <a:ext cx="5505061" cy="129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3737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B70D3-98B4-44A7-9790-F34C0B77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PRINCIPLE OF Method 2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26F12C-331F-419D-B4CE-F8F322E4B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3" r="273"/>
          <a:stretch/>
        </p:blipFill>
        <p:spPr>
          <a:xfrm>
            <a:off x="936978" y="1840089"/>
            <a:ext cx="8614031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59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B70D3-98B4-44A7-9790-F34C0B77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PRINCIPLE OF Method 2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14B292-0E0E-4ACE-8C61-0B2A40927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1577425"/>
            <a:ext cx="9905998" cy="445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20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B70D3-98B4-44A7-9790-F34C0B77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PRINCIPLE OF Method 2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1DE10B-84F0-4882-B384-1A305150F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12" y="1517768"/>
            <a:ext cx="9606844" cy="492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38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B70D3-98B4-44A7-9790-F34C0B77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PRINCIPLE OF Method 2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D1D001-FCB4-4145-A6D1-E6E61838D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10" y="1399822"/>
            <a:ext cx="10851953" cy="47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71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B70D3-98B4-44A7-9790-F34C0B77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PRINCIPLE OF Method 2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AC247C-2C84-4661-83DE-DF2560399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89" y="1375206"/>
            <a:ext cx="11047411" cy="487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66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B70D3-98B4-44A7-9790-F34C0B77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PRINCIPLE OF Method 2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7B8F97-5AD6-4DF3-AE00-AFCDBA4CE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79" y="1303866"/>
            <a:ext cx="10303932" cy="499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07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B70D3-98B4-44A7-9790-F34C0B77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PRINCIPLE OF Method 2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A08429-A1CF-4D61-8FDC-A8DDB97BD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8" b="783"/>
          <a:stretch/>
        </p:blipFill>
        <p:spPr>
          <a:xfrm>
            <a:off x="361245" y="1168400"/>
            <a:ext cx="10137422" cy="525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22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B70D3-98B4-44A7-9790-F34C0B77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PRINCIPLE OF Method 2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AEC5E2-2618-4CA1-8AFD-B707F0E1C9A3}"/>
              </a:ext>
            </a:extLst>
          </p:cNvPr>
          <p:cNvSpPr txBox="1"/>
          <p:nvPr/>
        </p:nvSpPr>
        <p:spPr>
          <a:xfrm>
            <a:off x="1141412" y="1715912"/>
            <a:ext cx="95887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Beyond individual correspondences to estimate disparities:</a:t>
            </a:r>
          </a:p>
          <a:p>
            <a:r>
              <a:rPr lang="en-US" altLang="zh-CN" sz="2400" dirty="0"/>
              <a:t>	</a:t>
            </a:r>
          </a:p>
          <a:p>
            <a:r>
              <a:rPr lang="en-US" altLang="zh-CN" sz="2400" dirty="0"/>
              <a:t>	Optimize correspondences assignments jointly</a:t>
            </a:r>
          </a:p>
          <a:p>
            <a:endParaRPr lang="en-US" altLang="zh-CN" dirty="0"/>
          </a:p>
          <a:p>
            <a:r>
              <a:rPr lang="en-US" altLang="zh-CN" dirty="0"/>
              <a:t>		</a:t>
            </a:r>
            <a:r>
              <a:rPr lang="en-US" altLang="zh-CN" dirty="0">
                <a:solidFill>
                  <a:srgbClr val="FFFF00"/>
                </a:solidFill>
              </a:rPr>
              <a:t>a. </a:t>
            </a:r>
            <a:r>
              <a:rPr lang="en-US" altLang="zh-CN" dirty="0"/>
              <a:t>Scanline at a time (DP)</a:t>
            </a:r>
          </a:p>
          <a:p>
            <a:r>
              <a:rPr lang="en-US" altLang="zh-CN" dirty="0"/>
              <a:t>		</a:t>
            </a:r>
          </a:p>
          <a:p>
            <a:r>
              <a:rPr lang="en-US" altLang="zh-CN" dirty="0"/>
              <a:t>		</a:t>
            </a:r>
            <a:r>
              <a:rPr lang="en-US" altLang="zh-CN" dirty="0">
                <a:solidFill>
                  <a:srgbClr val="FFFF00"/>
                </a:solidFill>
              </a:rPr>
              <a:t>b.</a:t>
            </a:r>
            <a:r>
              <a:rPr lang="en-US" altLang="zh-CN" dirty="0"/>
              <a:t> Full 2D grid (graph cuts)</a:t>
            </a:r>
          </a:p>
          <a:p>
            <a:r>
              <a:rPr lang="en-US" altLang="zh-CN" dirty="0"/>
              <a:t>	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9899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82FE81-F105-4D86-9E9F-3544B8996661}"/>
              </a:ext>
            </a:extLst>
          </p:cNvPr>
          <p:cNvSpPr txBox="1"/>
          <p:nvPr/>
        </p:nvSpPr>
        <p:spPr>
          <a:xfrm>
            <a:off x="1464906" y="541177"/>
            <a:ext cx="601824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Full 2D grid (graph cuts)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9AC7AA-6A1D-4F4D-8CA0-956D03C5DB65}"/>
              </a:ext>
            </a:extLst>
          </p:cNvPr>
          <p:cNvSpPr txBox="1"/>
          <p:nvPr/>
        </p:nvSpPr>
        <p:spPr>
          <a:xfrm>
            <a:off x="1567543" y="2043404"/>
            <a:ext cx="88734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What defines a good stereo correspondences:</a:t>
            </a:r>
          </a:p>
          <a:p>
            <a:r>
              <a:rPr lang="en-US" altLang="zh-CN" dirty="0"/>
              <a:t>	</a:t>
            </a:r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FF00"/>
                </a:solidFill>
              </a:rPr>
              <a:t>1. Match quality </a:t>
            </a:r>
            <a:r>
              <a:rPr lang="en-US" altLang="zh-CN" dirty="0"/>
              <a:t>– Want a pixel to find a good appearance match in the other image.</a:t>
            </a:r>
          </a:p>
          <a:p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FF00"/>
                </a:solidFill>
              </a:rPr>
              <a:t>2. Smoothness </a:t>
            </a:r>
            <a:r>
              <a:rPr lang="en-US" altLang="zh-CN" dirty="0"/>
              <a:t>	-- if two pixels are adjacent, they should (usually) move about the same amount.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9287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82FE81-F105-4D86-9E9F-3544B8996661}"/>
              </a:ext>
            </a:extLst>
          </p:cNvPr>
          <p:cNvSpPr txBox="1"/>
          <p:nvPr/>
        </p:nvSpPr>
        <p:spPr>
          <a:xfrm>
            <a:off x="1464906" y="541177"/>
            <a:ext cx="601824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Full 2D grid (graph cuts)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2694A3-200E-429C-97E1-0BF1B0340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67" y="1782874"/>
            <a:ext cx="10453511" cy="394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18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429C1-58A4-4C3D-AA8F-871BBCE4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62947"/>
            <a:ext cx="9905998" cy="556727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Algorithm outline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1D4BC0-1E01-4668-A6A0-E2D3D63E55BD}"/>
              </a:ext>
            </a:extLst>
          </p:cNvPr>
          <p:cNvSpPr txBox="1"/>
          <p:nvPr/>
        </p:nvSpPr>
        <p:spPr>
          <a:xfrm>
            <a:off x="553616" y="1265014"/>
            <a:ext cx="6419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input: </a:t>
            </a:r>
            <a:r>
              <a:rPr lang="en-US" altLang="zh-CN" dirty="0"/>
              <a:t>		photos collected from internet.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FFFF00"/>
                </a:solidFill>
              </a:rPr>
              <a:t>output:</a:t>
            </a:r>
            <a:r>
              <a:rPr lang="en-US" altLang="zh-CN" dirty="0"/>
              <a:t>		a number of videos			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B75BE1B-4C36-4E0E-9333-F086E7EB9DA3}"/>
              </a:ext>
            </a:extLst>
          </p:cNvPr>
          <p:cNvSpPr txBox="1"/>
          <p:nvPr/>
        </p:nvSpPr>
        <p:spPr>
          <a:xfrm>
            <a:off x="553616" y="2333685"/>
            <a:ext cx="113242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Procedure:</a:t>
            </a:r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FF00"/>
                </a:solidFill>
              </a:rPr>
              <a:t>1.</a:t>
            </a:r>
            <a:r>
              <a:rPr lang="en-US" altLang="zh-CN" dirty="0"/>
              <a:t>	cluster the photos based on their geolocations into </a:t>
            </a:r>
            <a:r>
              <a:rPr lang="en-US" altLang="zh-CN" i="1" dirty="0"/>
              <a:t>landmarks.</a:t>
            </a:r>
          </a:p>
          <a:p>
            <a:r>
              <a:rPr lang="en-US" altLang="zh-CN" i="1" dirty="0"/>
              <a:t>	</a:t>
            </a:r>
          </a:p>
          <a:p>
            <a:r>
              <a:rPr lang="en-US" altLang="zh-CN" i="1" dirty="0"/>
              <a:t>	</a:t>
            </a:r>
            <a:r>
              <a:rPr lang="en-US" altLang="zh-CN" i="1" dirty="0">
                <a:solidFill>
                  <a:srgbClr val="FFFF00"/>
                </a:solidFill>
              </a:rPr>
              <a:t>2. </a:t>
            </a:r>
            <a:r>
              <a:rPr lang="en-US" altLang="zh-CN" i="1" dirty="0"/>
              <a:t>	</a:t>
            </a:r>
            <a:r>
              <a:rPr lang="en-US" altLang="zh-CN" dirty="0"/>
              <a:t>for each landmark , compute 3D reconstructions using Structure-from-Motion techniques 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	</a:t>
            </a:r>
            <a:r>
              <a:rPr lang="en-US" altLang="zh-CN" dirty="0">
                <a:solidFill>
                  <a:srgbClr val="FFFF00"/>
                </a:solidFill>
              </a:rPr>
              <a:t>3.</a:t>
            </a:r>
            <a:r>
              <a:rPr lang="en-US" altLang="zh-CN" dirty="0"/>
              <a:t>	find popular viewpoints, called </a:t>
            </a:r>
            <a:r>
              <a:rPr lang="en-US" altLang="zh-CN" b="1" dirty="0"/>
              <a:t>Reference Image</a:t>
            </a:r>
          </a:p>
          <a:p>
            <a:endParaRPr lang="en-US" altLang="zh-CN" b="1" dirty="0"/>
          </a:p>
          <a:p>
            <a:r>
              <a:rPr lang="en-US" altLang="zh-CN" b="1" dirty="0"/>
              <a:t>	</a:t>
            </a:r>
            <a:r>
              <a:rPr lang="en-US" altLang="zh-CN" dirty="0">
                <a:solidFill>
                  <a:srgbClr val="FFFF00"/>
                </a:solidFill>
              </a:rPr>
              <a:t>4.</a:t>
            </a:r>
            <a:r>
              <a:rPr lang="en-US" altLang="zh-CN" dirty="0"/>
              <a:t>	for each reference image, find “nearby” images with similar viewpoints and directions</a:t>
            </a:r>
          </a:p>
          <a:p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FF00"/>
                </a:solidFill>
              </a:rPr>
              <a:t>5.</a:t>
            </a:r>
            <a:r>
              <a:rPr lang="en-US" altLang="zh-CN" dirty="0"/>
              <a:t>	correct the photos for different viewpoints with respect to the reference image. </a:t>
            </a:r>
            <a:br>
              <a:rPr lang="en-US" altLang="zh-CN" dirty="0"/>
            </a:br>
            <a:r>
              <a:rPr lang="en-US" altLang="zh-CN" dirty="0"/>
              <a:t> 	</a:t>
            </a:r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FF00"/>
                </a:solidFill>
              </a:rPr>
              <a:t>6.</a:t>
            </a:r>
            <a:r>
              <a:rPr lang="en-US" altLang="zh-CN" dirty="0"/>
              <a:t>	stabilize the appearance of the warped images to correct for different lighting conditions 			and </a:t>
            </a:r>
            <a:r>
              <a:rPr lang="en-US" altLang="zh-CN" dirty="0" err="1"/>
              <a:t>occluders</a:t>
            </a:r>
            <a:r>
              <a:rPr lang="en-US" altLang="zh-CN" dirty="0"/>
              <a:t> 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0887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82FE81-F105-4D86-9E9F-3544B8996661}"/>
              </a:ext>
            </a:extLst>
          </p:cNvPr>
          <p:cNvSpPr txBox="1"/>
          <p:nvPr/>
        </p:nvSpPr>
        <p:spPr>
          <a:xfrm>
            <a:off x="1464906" y="541177"/>
            <a:ext cx="601824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Full 2D grid (graph cuts)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D1D63D-E3A4-4BCA-B09F-367B85307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89" y="1467760"/>
            <a:ext cx="10210184" cy="427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20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82FE81-F105-4D86-9E9F-3544B8996661}"/>
              </a:ext>
            </a:extLst>
          </p:cNvPr>
          <p:cNvSpPr txBox="1"/>
          <p:nvPr/>
        </p:nvSpPr>
        <p:spPr>
          <a:xfrm>
            <a:off x="1464906" y="541177"/>
            <a:ext cx="601824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Full 2D grid (graph cuts)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EBE13C-742E-4A0B-B1C6-C078DD60A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79" y="1310808"/>
            <a:ext cx="9988720" cy="448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57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82FE81-F105-4D86-9E9F-3544B8996661}"/>
              </a:ext>
            </a:extLst>
          </p:cNvPr>
          <p:cNvSpPr txBox="1"/>
          <p:nvPr/>
        </p:nvSpPr>
        <p:spPr>
          <a:xfrm>
            <a:off x="1464906" y="541177"/>
            <a:ext cx="601824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Full 2D grid (graph cuts)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114E66-289A-4DAC-90EB-EB73D234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89" y="1759631"/>
            <a:ext cx="10593492" cy="448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13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3C0D7-93D6-4FB9-A608-04E0FE79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1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EXPLANATION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465ADA-639D-463A-BEBB-E28D0D9996F0}"/>
              </a:ext>
            </a:extLst>
          </p:cNvPr>
          <p:cNvSpPr txBox="1"/>
          <p:nvPr/>
        </p:nvSpPr>
        <p:spPr>
          <a:xfrm>
            <a:off x="457199" y="1222310"/>
            <a:ext cx="11362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Procedure 6. </a:t>
            </a:r>
            <a:r>
              <a:rPr lang="en-US" altLang="zh-CN" dirty="0"/>
              <a:t>stabilize the appearance of the warped images to correct for different lighting conditions  and </a:t>
            </a:r>
            <a:r>
              <a:rPr lang="en-US" altLang="zh-CN" dirty="0" err="1"/>
              <a:t>occluders</a:t>
            </a:r>
            <a:r>
              <a:rPr lang="en-US" altLang="zh-CN" dirty="0"/>
              <a:t> </a:t>
            </a:r>
            <a:r>
              <a:rPr lang="en-US" altLang="zh-CN" i="1" dirty="0"/>
              <a:t>.</a:t>
            </a: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D147D1-74F5-4070-8FE6-7045ACD264F0}"/>
              </a:ext>
            </a:extLst>
          </p:cNvPr>
          <p:cNvSpPr txBox="1"/>
          <p:nvPr/>
        </p:nvSpPr>
        <p:spPr>
          <a:xfrm>
            <a:off x="914399" y="2463282"/>
            <a:ext cx="99277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Method 1.  </a:t>
            </a:r>
            <a:r>
              <a:rPr lang="en-US" altLang="zh-CN" dirty="0"/>
              <a:t>median filtering for video.</a:t>
            </a:r>
          </a:p>
          <a:p>
            <a:r>
              <a:rPr lang="en-US" altLang="zh-CN" dirty="0"/>
              <a:t>			</a:t>
            </a:r>
          </a:p>
          <a:p>
            <a:r>
              <a:rPr lang="en-US" altLang="zh-CN" dirty="0"/>
              <a:t>		</a:t>
            </a:r>
            <a:r>
              <a:rPr lang="en-US" altLang="zh-CN" dirty="0">
                <a:solidFill>
                  <a:srgbClr val="FFFF00"/>
                </a:solidFill>
              </a:rPr>
              <a:t>drawbacks: </a:t>
            </a:r>
            <a:r>
              <a:rPr lang="en-US" altLang="zh-CN" dirty="0"/>
              <a:t>We found that large temporal windows are needed to reduce 				flicker but also result in oversmoothed transitions. </a:t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>
                <a:solidFill>
                  <a:srgbClr val="FFFF00"/>
                </a:solidFill>
              </a:rPr>
              <a:t>Method 2.  </a:t>
            </a:r>
            <a:r>
              <a:rPr lang="en-US" altLang="zh-CN" dirty="0"/>
              <a:t>a new temporal regularization approach </a:t>
            </a:r>
            <a:br>
              <a:rPr lang="en-US" altLang="zh-CN" dirty="0"/>
            </a:br>
            <a:r>
              <a:rPr lang="en-US" altLang="zh-CN" dirty="0">
                <a:solidFill>
                  <a:srgbClr val="FFFF0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99587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C9DBE-A2DE-4023-8A8E-35D6B2D67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12709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Method 2.  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1545226-F3C4-434E-B433-A0AD0C0533C8}"/>
                  </a:ext>
                </a:extLst>
              </p:cNvPr>
              <p:cNvSpPr txBox="1"/>
              <p:nvPr/>
            </p:nvSpPr>
            <p:spPr>
              <a:xfrm>
                <a:off x="1035697" y="1660849"/>
                <a:ext cx="9769151" cy="2320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  <m:d>
                      <m:dPr>
                        <m:ctrlP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be the RGB value in the wrapped image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,and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0" dirty="0">
                    <a:solidFill>
                      <a:srgbClr val="FFFF00"/>
                    </a:solidFill>
                  </a:rPr>
                  <a:t> </a:t>
                </a:r>
                <a:r>
                  <a:rPr lang="en-US" altLang="zh-CN" b="0" dirty="0"/>
                  <a:t>be th</a:t>
                </a:r>
                <a:r>
                  <a:rPr lang="en-US" altLang="zh-CN" dirty="0"/>
                  <a:t>e RGB value in the output frame that we wish to compute. We optimize the following: 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1,…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𝑦𝑛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pt-BR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≠∅</m:t>
                              </m:r>
                            </m:sub>
                            <m:sup>
                              <m:r>
                                <a:rPr lang="pt-BR" altLang="zh-CN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zh-CN" altLang="pt-BR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nary>
                                <m:naryPr>
                                  <m:chr m:val="∑"/>
                                  <m:ctrlP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|)</m:t>
                                  </m:r>
                                </m:e>
                              </m:nary>
                              <m:d>
                                <m:dPr>
                                  <m:ctrlPr>
                                    <a:rPr lang="pt-BR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br>
                  <a:rPr lang="en-US" altLang="zh-CN" dirty="0"/>
                </a:br>
                <a:r>
                  <a:rPr lang="en-US" altLang="zh-CN" dirty="0"/>
                  <a:t> </a:t>
                </a:r>
                <a:endParaRPr lang="en-US" altLang="zh-CN" b="0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1545226-F3C4-434E-B433-A0AD0C053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697" y="1660849"/>
                <a:ext cx="9769151" cy="2320956"/>
              </a:xfrm>
              <a:prstGeom prst="rect">
                <a:avLst/>
              </a:prstGeom>
              <a:blipFill>
                <a:blip r:embed="rId2"/>
                <a:stretch>
                  <a:fillRect l="-562" t="-13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8575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D027E-526A-437C-BBA6-F1478C5C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7FE2EC-B626-4067-AAD9-424C66895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62100"/>
            <a:ext cx="9905998" cy="31242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4800" dirty="0">
                <a:solidFill>
                  <a:srgbClr val="FF0000"/>
                </a:solidFill>
              </a:rPr>
              <a:t>THANKS</a:t>
            </a:r>
            <a:endParaRPr lang="zh-CN" alt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787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3C0D7-93D6-4FB9-A608-04E0FE79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1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EXPLANATION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465ADA-639D-463A-BEBB-E28D0D9996F0}"/>
              </a:ext>
            </a:extLst>
          </p:cNvPr>
          <p:cNvSpPr txBox="1"/>
          <p:nvPr/>
        </p:nvSpPr>
        <p:spPr>
          <a:xfrm>
            <a:off x="457199" y="1222310"/>
            <a:ext cx="10356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Procedure 1.   </a:t>
            </a:r>
            <a:r>
              <a:rPr lang="en-US" altLang="zh-CN" dirty="0"/>
              <a:t>cluster the photos based on their geolocations into </a:t>
            </a:r>
            <a:r>
              <a:rPr lang="en-US" altLang="zh-CN" i="1" dirty="0"/>
              <a:t>landmarks.</a:t>
            </a: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1125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3C0D7-93D6-4FB9-A608-04E0FE79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1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EXPLANATION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465ADA-639D-463A-BEBB-E28D0D9996F0}"/>
              </a:ext>
            </a:extLst>
          </p:cNvPr>
          <p:cNvSpPr txBox="1"/>
          <p:nvPr/>
        </p:nvSpPr>
        <p:spPr>
          <a:xfrm>
            <a:off x="457199" y="1222310"/>
            <a:ext cx="10356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Procedure 2.  </a:t>
            </a:r>
            <a:r>
              <a:rPr lang="en-US" altLang="zh-CN" dirty="0"/>
              <a:t>compute 3D reconstructions using </a:t>
            </a:r>
            <a:r>
              <a:rPr lang="en-US" altLang="zh-CN" dirty="0">
                <a:solidFill>
                  <a:srgbClr val="FFFF00"/>
                </a:solidFill>
              </a:rPr>
              <a:t>Structure-from-Motion</a:t>
            </a:r>
            <a:r>
              <a:rPr lang="en-US" altLang="zh-CN" dirty="0"/>
              <a:t> techniques. 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97FD56-7458-45A2-BFD1-A0A4CA66B95A}"/>
              </a:ext>
            </a:extLst>
          </p:cNvPr>
          <p:cNvSpPr txBox="1"/>
          <p:nvPr/>
        </p:nvSpPr>
        <p:spPr>
          <a:xfrm>
            <a:off x="457199" y="2241673"/>
            <a:ext cx="49079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Aim of Procedure2:</a:t>
            </a:r>
          </a:p>
          <a:p>
            <a:endParaRPr lang="en-US" altLang="zh-CN" dirty="0">
              <a:solidFill>
                <a:srgbClr val="FFFF00"/>
              </a:solidFill>
            </a:endParaRPr>
          </a:p>
          <a:p>
            <a:endParaRPr lang="en-US" altLang="zh-CN" dirty="0">
              <a:solidFill>
                <a:srgbClr val="FFFF00"/>
              </a:solidFill>
            </a:endParaRPr>
          </a:p>
          <a:p>
            <a:r>
              <a:rPr lang="en-US" altLang="zh-CN" dirty="0">
                <a:solidFill>
                  <a:srgbClr val="FFFF00"/>
                </a:solidFill>
              </a:rPr>
              <a:t>	1.  </a:t>
            </a:r>
            <a:r>
              <a:rPr lang="en-US" altLang="zh-CN" dirty="0"/>
              <a:t>Get camera parameters</a:t>
            </a:r>
          </a:p>
          <a:p>
            <a:r>
              <a:rPr lang="en-US" altLang="zh-CN" dirty="0"/>
              <a:t>		</a:t>
            </a:r>
          </a:p>
          <a:p>
            <a:r>
              <a:rPr lang="en-US" altLang="zh-CN" dirty="0"/>
              <a:t>		</a:t>
            </a:r>
            <a:r>
              <a:rPr lang="en-US" altLang="zh-CN" dirty="0">
                <a:solidFill>
                  <a:srgbClr val="FFFF00"/>
                </a:solidFill>
              </a:rPr>
              <a:t>Intrinsic</a:t>
            </a:r>
            <a:r>
              <a:rPr lang="en-US" altLang="zh-CN" dirty="0"/>
              <a:t> camera parameters</a:t>
            </a:r>
          </a:p>
          <a:p>
            <a:r>
              <a:rPr lang="en-US" altLang="zh-CN" dirty="0"/>
              <a:t>		</a:t>
            </a:r>
          </a:p>
          <a:p>
            <a:r>
              <a:rPr lang="en-US" altLang="zh-CN" dirty="0"/>
              <a:t>		</a:t>
            </a:r>
            <a:r>
              <a:rPr lang="en-US" altLang="zh-CN" dirty="0">
                <a:solidFill>
                  <a:srgbClr val="FFFF00"/>
                </a:solidFill>
              </a:rPr>
              <a:t>Extrinsic</a:t>
            </a:r>
            <a:r>
              <a:rPr lang="en-US" altLang="zh-CN" dirty="0"/>
              <a:t> camera parameters</a:t>
            </a:r>
          </a:p>
          <a:p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FF00"/>
                </a:solidFill>
              </a:rPr>
              <a:t>2.</a:t>
            </a:r>
            <a:r>
              <a:rPr lang="en-US" altLang="zh-CN" dirty="0"/>
              <a:t>  Get image 3D point cloud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5935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ACC5FE3-C900-403D-B00E-8198526A1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803395" cy="650033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SFM(STRUCTURE FORM MOTHION)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FCEBC91-9754-4910-9246-739FC0DA6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1"/>
          <a:stretch/>
        </p:blipFill>
        <p:spPr>
          <a:xfrm>
            <a:off x="0" y="1502229"/>
            <a:ext cx="11063359" cy="35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29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ACC5FE3-C900-403D-B00E-8198526A1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803395" cy="650033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SFM(STRUCTURE FORM MOTHION)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CAAEDB-D953-4FBF-B240-69BA15419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0" b="1176"/>
          <a:stretch/>
        </p:blipFill>
        <p:spPr>
          <a:xfrm>
            <a:off x="1141413" y="1513716"/>
            <a:ext cx="9312098" cy="502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7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ACC5FE3-C900-403D-B00E-8198526A1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803395" cy="650033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SFM(STRUCTURE FORM MOTHION)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5B63A7-A9C1-4649-A54E-C508CC3B6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1" y="1720901"/>
            <a:ext cx="10459617" cy="469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76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ACC5FE3-C900-403D-B00E-8198526A1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803395" cy="650033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SFM(STRUCTURE FORM MOTHION)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04EA31-1D22-45F7-BE31-FDDFCD290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66" y="1467709"/>
            <a:ext cx="9138512" cy="516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857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网状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网状</Template>
  <TotalTime>1617</TotalTime>
  <Words>421</Words>
  <Application>Microsoft Office PowerPoint</Application>
  <PresentationFormat>宽屏</PresentationFormat>
  <Paragraphs>123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0" baseType="lpstr">
      <vt:lpstr>宋体</vt:lpstr>
      <vt:lpstr>Arial</vt:lpstr>
      <vt:lpstr>Cambria Math</vt:lpstr>
      <vt:lpstr>Century Gothic</vt:lpstr>
      <vt:lpstr>网状</vt:lpstr>
      <vt:lpstr>Time-lapse Mining from Internet Photos   Ricardo Martin-Brualla  </vt:lpstr>
      <vt:lpstr>MOTIVATION and aim</vt:lpstr>
      <vt:lpstr>Algorithm outline</vt:lpstr>
      <vt:lpstr>EXPLANATION</vt:lpstr>
      <vt:lpstr>EXPLANATION</vt:lpstr>
      <vt:lpstr>SFM(STRUCTURE FORM MOTHION)</vt:lpstr>
      <vt:lpstr>SFM(STRUCTURE FORM MOTHION)</vt:lpstr>
      <vt:lpstr>SFM(STRUCTURE FORM MOTHION)</vt:lpstr>
      <vt:lpstr>SFM(STRUCTURE FORM MOTHION)</vt:lpstr>
      <vt:lpstr>SFM(STRUCTURE FORM MOTHION)</vt:lpstr>
      <vt:lpstr>SFM(STRUCTURE FORM MOTHION)</vt:lpstr>
      <vt:lpstr>SFM(STRUCTURE FORM MOTHION)</vt:lpstr>
      <vt:lpstr>SFM(STRUCTURE FORM MOTHION)</vt:lpstr>
      <vt:lpstr>SFM(STRUCTURE FORM MOTHION)</vt:lpstr>
      <vt:lpstr>SFM(STRUCTURE FORM MOTHION)</vt:lpstr>
      <vt:lpstr>EXPLANATION</vt:lpstr>
      <vt:lpstr>EXPLANATION</vt:lpstr>
      <vt:lpstr>EXPLANATION</vt:lpstr>
      <vt:lpstr>PRINCIPLE OF Method 2</vt:lpstr>
      <vt:lpstr>PRINCIPLE OF Method 2</vt:lpstr>
      <vt:lpstr>PRINCIPLE OF Method 2</vt:lpstr>
      <vt:lpstr>PRINCIPLE OF Method 2</vt:lpstr>
      <vt:lpstr>PRINCIPLE OF Method 2</vt:lpstr>
      <vt:lpstr>PRINCIPLE OF Method 2</vt:lpstr>
      <vt:lpstr>PRINCIPLE OF Method 2</vt:lpstr>
      <vt:lpstr>PRINCIPLE OF Method 2</vt:lpstr>
      <vt:lpstr>PRINCIPLE OF Method 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EXPLANATION</vt:lpstr>
      <vt:lpstr>Method 2. 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yanghaoran</dc:creator>
  <cp:lastModifiedBy>yanghaoran</cp:lastModifiedBy>
  <cp:revision>189</cp:revision>
  <dcterms:created xsi:type="dcterms:W3CDTF">2018-04-28T05:13:27Z</dcterms:created>
  <dcterms:modified xsi:type="dcterms:W3CDTF">2018-04-29T08:10:49Z</dcterms:modified>
</cp:coreProperties>
</file>